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7" r:id="rId2"/>
    <p:sldId id="269" r:id="rId3"/>
    <p:sldId id="268" r:id="rId4"/>
    <p:sldId id="256" r:id="rId5"/>
    <p:sldId id="257" r:id="rId6"/>
    <p:sldId id="258" r:id="rId7"/>
    <p:sldId id="259" r:id="rId8"/>
    <p:sldId id="260" r:id="rId9"/>
    <p:sldId id="261" r:id="rId10"/>
    <p:sldId id="262" r:id="rId11"/>
    <p:sldId id="263" r:id="rId12"/>
    <p:sldId id="264" r:id="rId13"/>
    <p:sldId id="265" r:id="rId14"/>
    <p:sldId id="266"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00" autoAdjust="0"/>
  </p:normalViewPr>
  <p:slideViewPr>
    <p:cSldViewPr snapToGrid="0">
      <p:cViewPr varScale="1">
        <p:scale>
          <a:sx n="70" d="100"/>
          <a:sy n="70" d="100"/>
        </p:scale>
        <p:origin x="-74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CCB35-6A33-4A5C-9D28-25DBB2DA4638}" type="datetimeFigureOut">
              <a:rPr lang="en-US" smtClean="0"/>
              <a:t>7/29/2015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1BFDAD-BFF0-4AC1-ADA4-8862207695E7}" type="slidenum">
              <a:rPr lang="en-US" smtClean="0"/>
              <a:t>‹#›</a:t>
            </a:fld>
            <a:endParaRPr lang="en-US"/>
          </a:p>
        </p:txBody>
      </p:sp>
    </p:spTree>
    <p:extLst>
      <p:ext uri="{BB962C8B-B14F-4D97-AF65-F5344CB8AC3E}">
        <p14:creationId xmlns:p14="http://schemas.microsoft.com/office/powerpoint/2010/main" val="13768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a:t>
            </a:fld>
            <a:endParaRPr lang="en-US"/>
          </a:p>
        </p:txBody>
      </p:sp>
    </p:spTree>
    <p:extLst>
      <p:ext uri="{BB962C8B-B14F-4D97-AF65-F5344CB8AC3E}">
        <p14:creationId xmlns:p14="http://schemas.microsoft.com/office/powerpoint/2010/main" val="291467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10</a:t>
            </a:fld>
            <a:endParaRPr lang="en-US"/>
          </a:p>
        </p:txBody>
      </p:sp>
    </p:spTree>
    <p:extLst>
      <p:ext uri="{BB962C8B-B14F-4D97-AF65-F5344CB8AC3E}">
        <p14:creationId xmlns:p14="http://schemas.microsoft.com/office/powerpoint/2010/main" val="3344098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11</a:t>
            </a:fld>
            <a:endParaRPr lang="en-US"/>
          </a:p>
        </p:txBody>
      </p:sp>
    </p:spTree>
    <p:extLst>
      <p:ext uri="{BB962C8B-B14F-4D97-AF65-F5344CB8AC3E}">
        <p14:creationId xmlns:p14="http://schemas.microsoft.com/office/powerpoint/2010/main" val="1950274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12</a:t>
            </a:fld>
            <a:endParaRPr lang="en-US"/>
          </a:p>
        </p:txBody>
      </p:sp>
    </p:spTree>
    <p:extLst>
      <p:ext uri="{BB962C8B-B14F-4D97-AF65-F5344CB8AC3E}">
        <p14:creationId xmlns:p14="http://schemas.microsoft.com/office/powerpoint/2010/main" val="840752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13</a:t>
            </a:fld>
            <a:endParaRPr lang="en-US"/>
          </a:p>
        </p:txBody>
      </p:sp>
    </p:spTree>
    <p:extLst>
      <p:ext uri="{BB962C8B-B14F-4D97-AF65-F5344CB8AC3E}">
        <p14:creationId xmlns:p14="http://schemas.microsoft.com/office/powerpoint/2010/main" val="129915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14</a:t>
            </a:fld>
            <a:endParaRPr lang="en-US"/>
          </a:p>
        </p:txBody>
      </p:sp>
    </p:spTree>
    <p:extLst>
      <p:ext uri="{BB962C8B-B14F-4D97-AF65-F5344CB8AC3E}">
        <p14:creationId xmlns:p14="http://schemas.microsoft.com/office/powerpoint/2010/main" val="366449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15</a:t>
            </a:fld>
            <a:endParaRPr lang="en-US"/>
          </a:p>
        </p:txBody>
      </p:sp>
    </p:spTree>
    <p:extLst>
      <p:ext uri="{BB962C8B-B14F-4D97-AF65-F5344CB8AC3E}">
        <p14:creationId xmlns:p14="http://schemas.microsoft.com/office/powerpoint/2010/main" val="33377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2</a:t>
            </a:fld>
            <a:endParaRPr lang="en-US"/>
          </a:p>
        </p:txBody>
      </p:sp>
    </p:spTree>
    <p:extLst>
      <p:ext uri="{BB962C8B-B14F-4D97-AF65-F5344CB8AC3E}">
        <p14:creationId xmlns:p14="http://schemas.microsoft.com/office/powerpoint/2010/main" val="2585702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3</a:t>
            </a:fld>
            <a:endParaRPr lang="en-US"/>
          </a:p>
        </p:txBody>
      </p:sp>
    </p:spTree>
    <p:extLst>
      <p:ext uri="{BB962C8B-B14F-4D97-AF65-F5344CB8AC3E}">
        <p14:creationId xmlns:p14="http://schemas.microsoft.com/office/powerpoint/2010/main" val="292212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4</a:t>
            </a:fld>
            <a:endParaRPr lang="en-US"/>
          </a:p>
        </p:txBody>
      </p:sp>
    </p:spTree>
    <p:extLst>
      <p:ext uri="{BB962C8B-B14F-4D97-AF65-F5344CB8AC3E}">
        <p14:creationId xmlns:p14="http://schemas.microsoft.com/office/powerpoint/2010/main" val="2523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5</a:t>
            </a:fld>
            <a:endParaRPr lang="en-US"/>
          </a:p>
        </p:txBody>
      </p:sp>
    </p:spTree>
    <p:extLst>
      <p:ext uri="{BB962C8B-B14F-4D97-AF65-F5344CB8AC3E}">
        <p14:creationId xmlns:p14="http://schemas.microsoft.com/office/powerpoint/2010/main" val="3251610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6</a:t>
            </a:fld>
            <a:endParaRPr lang="en-US"/>
          </a:p>
        </p:txBody>
      </p:sp>
    </p:spTree>
    <p:extLst>
      <p:ext uri="{BB962C8B-B14F-4D97-AF65-F5344CB8AC3E}">
        <p14:creationId xmlns:p14="http://schemas.microsoft.com/office/powerpoint/2010/main" val="63130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7</a:t>
            </a:fld>
            <a:endParaRPr lang="en-US"/>
          </a:p>
        </p:txBody>
      </p:sp>
    </p:spTree>
    <p:extLst>
      <p:ext uri="{BB962C8B-B14F-4D97-AF65-F5344CB8AC3E}">
        <p14:creationId xmlns:p14="http://schemas.microsoft.com/office/powerpoint/2010/main" val="2093728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8</a:t>
            </a:fld>
            <a:endParaRPr lang="en-US"/>
          </a:p>
        </p:txBody>
      </p:sp>
    </p:spTree>
    <p:extLst>
      <p:ext uri="{BB962C8B-B14F-4D97-AF65-F5344CB8AC3E}">
        <p14:creationId xmlns:p14="http://schemas.microsoft.com/office/powerpoint/2010/main" val="357929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1BFDAD-BFF0-4AC1-ADA4-8862207695E7}" type="slidenum">
              <a:rPr lang="en-US" smtClean="0"/>
              <a:t>9</a:t>
            </a:fld>
            <a:endParaRPr lang="en-US"/>
          </a:p>
        </p:txBody>
      </p:sp>
    </p:spTree>
    <p:extLst>
      <p:ext uri="{BB962C8B-B14F-4D97-AF65-F5344CB8AC3E}">
        <p14:creationId xmlns:p14="http://schemas.microsoft.com/office/powerpoint/2010/main" val="1978673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88E79A-15AB-4E9F-A87D-936FFC36E25A}"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60186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79A-15AB-4E9F-A87D-936FFC36E25A}"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3581638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79A-15AB-4E9F-A87D-936FFC36E25A}"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64066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88E79A-15AB-4E9F-A87D-936FFC36E25A}"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4061380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8E79A-15AB-4E9F-A87D-936FFC36E25A}" type="datetimeFigureOut">
              <a:rPr lang="en-US" smtClean="0"/>
              <a:t>7/29/2015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3939606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88E79A-15AB-4E9F-A87D-936FFC36E25A}"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396627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88E79A-15AB-4E9F-A87D-936FFC36E25A}" type="datetimeFigureOut">
              <a:rPr lang="en-US" smtClean="0"/>
              <a:t>7/29/2015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144434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88E79A-15AB-4E9F-A87D-936FFC36E25A}" type="datetimeFigureOut">
              <a:rPr lang="en-US" smtClean="0"/>
              <a:t>7/29/2015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8269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8E79A-15AB-4E9F-A87D-936FFC36E25A}" type="datetimeFigureOut">
              <a:rPr lang="en-US" smtClean="0"/>
              <a:t>7/29/2015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194324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E79A-15AB-4E9F-A87D-936FFC36E25A}"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250835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8E79A-15AB-4E9F-A87D-936FFC36E25A}" type="datetimeFigureOut">
              <a:rPr lang="en-US" smtClean="0"/>
              <a:t>7/29/2015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5F3856-CAB0-4DF3-9BC0-302F5543560F}" type="slidenum">
              <a:rPr lang="en-US" smtClean="0"/>
              <a:t>‹#›</a:t>
            </a:fld>
            <a:endParaRPr lang="en-US"/>
          </a:p>
        </p:txBody>
      </p:sp>
    </p:spTree>
    <p:extLst>
      <p:ext uri="{BB962C8B-B14F-4D97-AF65-F5344CB8AC3E}">
        <p14:creationId xmlns:p14="http://schemas.microsoft.com/office/powerpoint/2010/main" val="206828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8E79A-15AB-4E9F-A87D-936FFC36E25A}" type="datetimeFigureOut">
              <a:rPr lang="en-US" smtClean="0"/>
              <a:t>7/29/2015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5F3856-CAB0-4DF3-9BC0-302F5543560F}" type="slidenum">
              <a:rPr lang="en-US" smtClean="0"/>
              <a:t>‹#›</a:t>
            </a:fld>
            <a:endParaRPr lang="en-US"/>
          </a:p>
        </p:txBody>
      </p:sp>
    </p:spTree>
    <p:extLst>
      <p:ext uri="{BB962C8B-B14F-4D97-AF65-F5344CB8AC3E}">
        <p14:creationId xmlns:p14="http://schemas.microsoft.com/office/powerpoint/2010/main" val="2165343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hyperlink" Target="http://www.google.com/url?sa=i&amp;rct=j&amp;q=&amp;esrc=s&amp;source=images&amp;cd=&amp;ved=0CAcQjRw&amp;url=http://www.socialtalent.co/blog/recruiting-with-instagram&amp;ei=QniZVeLdHYiHyQTOsYOwAw&amp;psig=AFQjCNHhMAvi7ds-H13OaY8Y0KLPEJ0CjQ&amp;ust=143620754973249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5026" y="259048"/>
            <a:ext cx="3760365" cy="2575592"/>
          </a:xfrm>
        </p:spPr>
      </p:pic>
      <p:sp>
        <p:nvSpPr>
          <p:cNvPr id="5" name="TextBox 4"/>
          <p:cNvSpPr txBox="1"/>
          <p:nvPr/>
        </p:nvSpPr>
        <p:spPr>
          <a:xfrm>
            <a:off x="2608136" y="3456433"/>
            <a:ext cx="6773608" cy="1446550"/>
          </a:xfrm>
          <a:prstGeom prst="rect">
            <a:avLst/>
          </a:prstGeom>
          <a:noFill/>
        </p:spPr>
        <p:txBody>
          <a:bodyPr wrap="square" rtlCol="0">
            <a:spAutoFit/>
          </a:bodyPr>
          <a:lstStyle/>
          <a:p>
            <a:r>
              <a:rPr lang="en-US" sz="4400" kern="1200" dirty="0" smtClean="0">
                <a:solidFill>
                  <a:schemeClr val="tx1"/>
                </a:solidFill>
                <a:latin typeface="+mn-lt"/>
                <a:ea typeface="+mn-ea"/>
                <a:cs typeface="+mn-cs"/>
              </a:rPr>
              <a:t>Youth Protection Guidelines     	by Carol Wisdom </a:t>
            </a:r>
            <a:endParaRPr lang="en-US" sz="4400" kern="1200" dirty="0">
              <a:solidFill>
                <a:schemeClr val="tx1"/>
              </a:solidFill>
              <a:latin typeface="+mn-lt"/>
              <a:ea typeface="+mn-ea"/>
              <a:cs typeface="+mn-cs"/>
            </a:endParaRPr>
          </a:p>
        </p:txBody>
      </p:sp>
    </p:spTree>
    <p:extLst>
      <p:ext uri="{BB962C8B-B14F-4D97-AF65-F5344CB8AC3E}">
        <p14:creationId xmlns:p14="http://schemas.microsoft.com/office/powerpoint/2010/main" val="3598450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608" y="229738"/>
            <a:ext cx="10515600" cy="4351338"/>
          </a:xfrm>
        </p:spPr>
        <p:txBody>
          <a:bodyPr/>
          <a:lstStyle/>
          <a:p>
            <a:r>
              <a:rPr lang="en-US" dirty="0"/>
              <a:t>. Reporting: If a Kiwanian observes troubling behavior involving a youth at a Kiwanis event or becomes aware of a situation that is illegal or potentially unsafe for a young person at a Kiwanis event, he or she must immediately contact the appropriate personnel at the event as well as provide notification to law enforcement personnel as </a:t>
            </a:r>
            <a:r>
              <a:rPr lang="en-US" dirty="0" smtClean="0"/>
              <a:t>appropriate. </a:t>
            </a:r>
            <a:r>
              <a:rPr lang="en-US" dirty="0"/>
              <a:t>All local, state, provincial and federal laws regarding reporting must be followed.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37" b="16203"/>
          <a:stretch/>
        </p:blipFill>
        <p:spPr>
          <a:xfrm>
            <a:off x="5641675" y="2656943"/>
            <a:ext cx="4300628" cy="4201057"/>
          </a:xfrm>
          <a:prstGeom prst="rect">
            <a:avLst/>
          </a:prstGeom>
        </p:spPr>
      </p:pic>
    </p:spTree>
    <p:extLst>
      <p:ext uri="{BB962C8B-B14F-4D97-AF65-F5344CB8AC3E}">
        <p14:creationId xmlns:p14="http://schemas.microsoft.com/office/powerpoint/2010/main" val="1657668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Personal Information</a:t>
            </a:r>
            <a:endParaRPr lang="en-US" i="1"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t>All </a:t>
            </a:r>
            <a:r>
              <a:rPr lang="en-US" dirty="0"/>
              <a:t>documents bearing personal information of any youth attending a Kiwanis event, including registration forms, medical information forms, permission to treat forms, etc. should be treated as </a:t>
            </a:r>
            <a:r>
              <a:rPr lang="en-US" dirty="0" smtClean="0"/>
              <a:t>confidential</a:t>
            </a:r>
          </a:p>
          <a:p>
            <a:pPr>
              <a:buFont typeface="Wingdings" panose="05000000000000000000" pitchFamily="2" charset="2"/>
              <a:buChar char="Ø"/>
            </a:pPr>
            <a:r>
              <a:rPr lang="en-US" dirty="0" smtClean="0"/>
              <a:t>The </a:t>
            </a:r>
            <a:r>
              <a:rPr lang="en-US" dirty="0"/>
              <a:t>documents shall be maintained a minimum of three years or longer as may be required by applicable state/provincial laws and regulations. </a:t>
            </a:r>
            <a:endParaRPr lang="en-US" dirty="0" smtClean="0"/>
          </a:p>
          <a:p>
            <a:pPr>
              <a:buFont typeface="Wingdings" panose="05000000000000000000" pitchFamily="2" charset="2"/>
              <a:buChar char="Ø"/>
            </a:pPr>
            <a:r>
              <a:rPr lang="en-US" dirty="0" smtClean="0"/>
              <a:t>After </a:t>
            </a:r>
            <a:r>
              <a:rPr lang="en-US" dirty="0"/>
              <a:t>the maintenance period has expired, the documents shall be destroyed in a way that maintains confidentiality, such as shredding. </a:t>
            </a:r>
          </a:p>
        </p:txBody>
      </p:sp>
    </p:spTree>
    <p:extLst>
      <p:ext uri="{BB962C8B-B14F-4D97-AF65-F5344CB8AC3E}">
        <p14:creationId xmlns:p14="http://schemas.microsoft.com/office/powerpoint/2010/main" val="3753043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7032" y="2740025"/>
            <a:ext cx="10515600" cy="4351338"/>
          </a:xfrm>
        </p:spPr>
        <p:txBody>
          <a:bodyPr/>
          <a:lstStyle/>
          <a:p>
            <a:r>
              <a:rPr lang="en-US" dirty="0"/>
              <a:t>Youth and Social Media: For any social networking site that involves requesting a connection (such as inviting someone to be a friend on Facebook), adults should never initiate such connections with youth.  </a:t>
            </a:r>
            <a:endParaRPr lang="en-US" dirty="0" smtClean="0"/>
          </a:p>
          <a:p>
            <a:r>
              <a:rPr lang="en-US" dirty="0" smtClean="0"/>
              <a:t>If </a:t>
            </a:r>
            <a:r>
              <a:rPr lang="en-US" dirty="0"/>
              <a:t>a youth requests such a connection from a Kiwanian, he/she should use their best judgment in responding.  </a:t>
            </a:r>
            <a:endParaRPr lang="en-US" dirty="0" smtClean="0"/>
          </a:p>
          <a:p>
            <a:r>
              <a:rPr lang="en-US" dirty="0" smtClean="0"/>
              <a:t>Adults </a:t>
            </a:r>
            <a:r>
              <a:rPr lang="en-US" dirty="0"/>
              <a:t>should treat their interaction with youth on social networking sites as though the interaction were occurring in public, in front of other adults and young people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024" y="256032"/>
            <a:ext cx="2112264" cy="2112264"/>
          </a:xfrm>
          <a:prstGeom prst="rect">
            <a:avLst/>
          </a:prstGeom>
        </p:spPr>
      </p:pic>
      <p:sp>
        <p:nvSpPr>
          <p:cNvPr id="5" name="AutoShape 2" descr="data:image/jpeg;base64,/9j/4AAQSkZJRgABAQAAAQABAAD/2wCEAAkGBxQQEhUUEBQUFBQUFBcVFRQVFBQVFRQVFRcWFhQVFBcYHCggGBolHBQVITEhJSksLi4uFx8zODMsNygtLisBCgoKDg0OGhAQGiwcHxwtLCwsLCwvLCwsLCwsLCssLCwsLCwsLCwsLCwsLCwsLCwsLCwsLCwsLCwsLCwsLCwsLP/AABEIAOEA4QMBIgACEQEDEQH/xAAcAAABBQEBAQAAAAAAAAAAAAAGAAIDBAUHAQj/xABFEAABAwICBwIKBwcFAAMBAAABAAIDBBEFIQYSMUFRYXEigQcTMkJScpGhscEUFSNiktHwM0NTgqLS4RZUssLxRXOjJP/EABoBAAMBAQEBAAAAAAAAAAAAAAABAgMEBgX/xAArEQACAgAEBAUEAwAAAAAAAAAAAQIRAwQSITFBccEFEzNR0TI0YYEiJLH/2gAMAwEAAhEDEQA/AO4pJLiXhP8ACI6ZzqWjcWxAlskjTYynYWtO5g2X87ptTdDjFthnpP4S6emJZT2qJBcEtcPFNIyIL95vuHtCCP8AXlXUEl0mqL5NjGoAOvlHvKAo2E2G5FGjuH6zQeZ+K481iOMLPrLLRhC6/Zqy4jI5pJLjszJJ380oql61fq/s7OHxU0OHcljk3qg3+fg+H4i6xEl7d2Cxq36x6lRV1Y9uqc88luzUYDndSs3F6fst6/JeqzUIvKN/hdjkyWL/AGIrr/hnDFH89l1K3FX8T3KFsG8/DdtUwh4bb2XnLR6PSSsxN4Asn/Wz/wDxRNpxu/XUqUUvs7h7UrFpQ4Yq/n/lefWz9punfRhfdlyXniOaWpBpQz61fzS+tn/+JxhHO/RMEGfH5ItC0o8OKv8Ay2pr8VevXU+Wf5+5RyRjnty6fJO0PSeOxV+89yhfir+P5r0xKCWLgO9NNCoacUf/AOKF+Kv/AEV5OA0XcfasyXEWDafbZWiW6LzsSfxKa3F5Gm7XOHQkLNNfH+iFG6ub3dQnRGr8hbhun1bARqzvcPRk+0b0Otn7CF0XRjwqwzEMrAIXH9403iJ+9fNnvHNcINU3d8QnR1G8fFUm0Q4pn1yx4cAWkEEXBBuCDsIKcuB+DzT99E4RTkupnG1tphv5zPu8W94595ikD2hzSC1wBBGYIOYIWqdmEo6R6SSSZJz/AMMOk5pKYQRG0tRdpINiyICzyCNhNw0dTwXAYRrPb1CK/ClipqcRnzu2MiFnIR5H+ovPeh3D4+231h8VlJnVgx3SNynpkdaKUV4gebvihumgXQNE4bQN9Z3/ACXzPEG1hX+fk9DnIacH9/Jc+i9n2LzxWS0pWZKAsV+G+k+vZHjvEPVXT5Biqi7bupWPjkdmtv6XyKJKpnad1KwNJB2G83fIr1mZf9R9F2Pn5H7qPV9zDaLbethbNWI77rczw6ez3qFu3ifgpot3PM7O74rzDPWUSBu3bx2G5I2XPengdf1bYvO+5PPLqeWxetdwukSe2Hf7F6RxvxsEi/IZgDf3fr3JNdfv6fC6QHpb3ZKJzdgJsOdvfwUoPG/L/CaXd/64oERkcO+/57NyikNtlxuGzPmpJHbcsv1vULz1z4poqivJyHeVA/qd/VWXjioZRyv+tqpBQJaT1pbk3LcOu0lDTIi5b2lDe2PWPwCyh2RltOQ6rtwktNnzsZ/yEKQAXcQOqQgYdjm+1TRgNzPadxPyG5TseHZEA9wWlmFlGaisooZDGbjZvHFdB0awCm+ivnnc1zHOMUgJINJreRK25zJyPTvQZi+HmJ72G51SQCQW6zfNcARcAix70uI4z3L1yF2XwJaUGRrqKU5sBfCSc9W/bZ3EgjkTwXG5G2A6BXtFcVNJWQTA28XK0u9QnVkH4S5YRe51yVo+rklB9LZxXq2OY+UK2UySvedrnuceriSfirWGs7bPWHxVPzlfw/y2esPiudn0MFfzXVBlC1HWio+wb6zv+RQPEjrRX9g31nf8ivn+I+guq/xnoPEfR/fybMgyUJap5TkoCVfhvovr2R4nP+p+vkxKodp3Uoc0p8hnr/Ioiqj2ndShvSwjUZf0vbkV6vM/aPoux8/I/dR6vuYcZzNrbf13KyHW38uN7Kmw5HZt6qZpzsP/AFeZZ60n3bBn8t69v129Nl0wHcP0d6TnDmd3ckIkDtl+e69t6Wve2eQ5cFCTb9dEtbb8ct36CKCibX67O4exNL8sgPYonP4frioy7PmfmigonL+AG39FQl53fkmvfn+rbFGX5H3p0A556DmFA8nuXr3cFC88U0ALaS+UL+kfgFmBvaHqk/BaelIsW+sfgFjXIsRu29N67sP6D5mP9bJHtVunpj2cjmFFGCcxYhbGGMeTazfYfzVwScqZEa5mxgjzA2XVbG7Xicz7Rmtq3HlN4O2581h49WPnAlnILzG0XsBkBYbPitDFZnsHiQbSSC1h5jD5T3cMtixMVeLWGwC3syW+YUE0omUq1WieoFreqFTkV+tGbfVCoSL5yPosNv8AXE3pH2pIOukrsz0osNOav4f+0Z6w+IWa05q9Qv8AtGesPis2dOF9a6oN4ijrRQ/YN9Z//Irm300DZmirR3H2siDTYG7tp4lfPz8ZSwkkua7n3/EZx8qr3v5DiY9lVi5Ys+kbdXaN28Kq7SEK/Dk44TT9+yPE+IJvFVe3yWKp3ad1KHNK39hnr/Ip82OXcSQbX22Nlm6SVYfGwg+f/wBSvXZink3XsuxwZOEo5mLa5mc1/C3t2Kdr7b/zP6CzBKrDJf18F5ho9WmXQ7bly2p2t7t+7nZX8C0cnq7OaA2O+cjsm87b3HojjDdDKeLOS8zvvdlg6MHzJVxw2zOeNGJzdoJNmgk33C56WVtmD1DrasEpA4RP/JdMq8YpKIWfJBTgbgWM9wzKwarwqYYw2NTrerHI4e0NWiwF7mDzT5IEJsGqRtgmA/8Aqf8AkqMzSw2eCDwcCPijqDwr4Y42FQW+tHK0e0tW7RaSUdYNWOeCa/mktd/S5PyV7gsy+aOQueeKic7/ANXWMT0NpZx2WeJdudFYDvYcrdLIE0g0PqKUF4AliHns2tHF7NreuY5qHhtGsceMjBdJdROcPemGTmoXvWZbZj6UxnVa7cHZnqMliQSIwfqvBa8Ag7RxWU7Rxt7te4DgQDbvXRh4iSpnLi4Tk7RUigG1jiwnbYAtPVpWhTPlB/bBvNkY1u4k5JrMAtslP4f8p5wU/wAV34f8q/Mj7mDy82eVNQyMHVuXOzc5x1nvP3iVg1MpebDMnIDmVuHR6+2U/h/ypaXDY6c67jrO3F1svVHzSeIuo4ZWS4jMTFnAfdAWY8qzVT67iVUcVmjpkyf9bklHdJUQaUeF1B8mnkPS35qSWhqIbPlp3saCO04ttt6o3wklS6WQF8UY3F/yNlKdstyceAM4LojWYnG+WEw+LY4tcHy6mrYB1yLHKx2ngeCwoMNudgXW9AcOcylq2ht/HN1Bs7R1HDV/rG3iiGgY9kdHaKK+TZnGJutqllmhpByJIbnns5rYwk2229zjNNgvIexa1Lo297XOZGS1gu9wHZaOZ+S6dFB4t07WQarZJRqyRxxyFoIaS10Ts9TpucfJtdetrpmisYwROkYGFjY4+zcsyDmF2Zs0dm/HigRzWnwvVzGXMZJmKUUjwwU8ZleXeQ0gE5HMA5LqOBlwZEyQ+NY+K51YIxDnawc6+sXm5z2GxyC53hMr2YqyGxa5tQRq7w0axH9Nvai2k0nx4jtXfsZf+ncQaLuw+cAZ3LowAOPlI40Q0KAa2Wtjs7a2Am9uctv+Pt4I6ln8Yb+YD2R6RHnHkN3t4LnvhM8IYoGmCnIdUuGZ2iEHzncXHcO/rCw43ZTxpNUb+l+nNLhjbSu1pLdiBlta2drjzG5bTwXGNIvCXXVxLWP+jxHYyLJ1vvP2k9LIMqJ3zPc+Vznvcbuc43JPMq1RMA2raMbMGzQw3BvGuu67iTclxJuTvPFGuEaHNdtDR3BZ2BwSOtqtsOJyH5o3w6leBnIB0BK7oaIR4bnFiSm3SMav0JaG5ah7ggvGNGfF7GgdMl1iopn2ykHeD+aE8appRe7dYcWm/u2pOUJLdExliRe7BfBNN6/DyAyUyRjbHL2ha+47R7V2HQrwj0+IWYT4mo/hvI7Rtn4t3nbDlt5LiFe0Ousd8RaQWkgg3BBsQRsIO4rjlH2O2M74n0PpdoSycOlpWhs20x31WSdNzXe48tq503RbEHC7aCYjPPXj3ZEHtIh8GHhHM5bS1zvtdkUp/ecGP+/z39dvVWTFh1h/OOIHnD7wHtHcsXBNnQsWSVI4O7RDEj/8fN+OP+5ef6RxT/YT/jj/ALl9HxyBwBGYIuCvSjy4h50j5tOh+Kf7Gf8AHH/cmO0OxT/Yz/jj/uX0kVG5LQg82R82u0OxP/ZT/jj/ALlC/Q7Ed9FN+KP+5fSEio1CNKDzJHzpLonXDbRyjvZ/cqc2AVTfKp5B3t/Nd+rkJYzsKWyKTbOV/VU/8J3tH5pI1uvUDo0MICIpaATxFhJF7Frhta4ZtcOhQ9hCLKBZoqYD4m99ObVUT2kZCRnjDE8DYQW+T0PtKyJ8Yi3E9xk/NdogF9quRQN9Fv4QtUzJnz7Liw2tLwRsIMgIPEG9weapnE3jNjpWE7Sx0rCb5nWLSC7vX0wyBvot/CFO2Bvot/CEybPl2GWeQhkZqHZ9mNhmIBO0taMmnbnltK6joBodJTO8fV3E0jSGsLi50cZtrOefTOTeV11TVa3YAOgAWL43Xc53E2HqtuB79Y96YjD080nGHUrpBbxjuxC3cXkZEj0RtPRfNtRM+aR0kri973FznHaSdpRl4VsbNXWuY03jp/smjcXfvHe3L+VCTI7BaRREmeRRXIAGa26CFkWZ7TvcOipRDxYv5x9w4L2OTeVonRlLcK6GtJ2Iow+oNsyg3BoHPsSdRvvPRGNBHE0bL8ySq1NnHN09i5LUZZH3rBr65wW1UMicPJHcT+aGcXp3NuYzrt9E7e7ilZK3Zl17WTbcnekPnxWDNAWnVd/g9F1bQzRhrR4+obd7gdWJw8gHe8ekRu3A8dg7ppo34h4LB9k8kxn0Hb4yeHDl0UN2dUf4nPpoC03bcEZgjaDxC714LtLTX0+pMf8A+iCwedmu0+RIPZY8weK422C4sVc0QxM0FbHJsZrakg4xvIDvZk7+VQzog+R9KYdPqu1Nxu5vL0m9xNxyPJat0NySWAcPNs8cwNvtaSt6CS4uFJbJCo3J5THIEQSKjUK9IqM6TKRj1wQhjWwovrkI4zsKhmkQfXqSSDQ0MICLKFCuFBFVDuWaCZs06vxLPp1fiVoxZbYp2qCNTNVIkrYpPqRuPBpPuQ7iVYKankkP7qIu/C2/xC1cff2LcS0e1wQZ4TKjUw2pI3ta38cjG/NUg5HCGEvOsTcnMniTmSe9W448xyzWZSTap4jh+S1YpQ65Hs3reNUYyGSZlS0UWs658lvvKaArNMNWMc7n3/4SZm3sakNWb5LXpZboYpnZrfoDcgXtfJOO5n5dl+WUhU2Yk6N7XNI1muDm3AIuDcXB2qzXs1CWk3I2rEqirkqOiOAqOlTaWweLZPnryHVdAwF79cbbNG7fcqrX0lXXMIcxkEXlNa7tyvIzbe3kf53oa0axr6Mybsa+uzLO1nNudtti1INL6iRjSwMZlwLjlltOXuWTJmqQKyU3avbaPfvVLFKO2Z2b+iJZmi2s85lxPUnM5LF0gcXtsBZvvPVFGUZ7nXtBcQ+kUFO8m58WGOPEx9g3/CivBJPswPRu38JI+S5z4HpL0Dm+hPIPaGP/AOxR9gzs3j7594afmszsNopjk66Y5AiGRUahXJCqVQVLKRkVxQjjR2osrShHGt6hmsTDukvF6gs0sKCLKJCeFIqodyzQTNiBX4lQp1fiWiMmWo1MFCxShUiDE0idZvRzT7HBBvhMjL8NqANwY7ubIxx9wRjpI28brcD/AIWDilP9KpZI/wCLC5o6ubl77JriPkfNzFYZsPcqzclYatkZMmZO4DbfqrkFdeNtxsuMjzWe1Op3apLTsdmOvBIhpM0IK1t94W1Q4gwEXvbeLHNDDoiCrEMlk06HFIK67FI3OLm5XzsBl3LIqMQbzPcqDpExkZcVUptnRq2NePEtWN7g3Yw7Tvtl71fweZ7oWXyu2+WW3MIeqBrlsDd5BkPBo3frkiilIAAGwZBQc2M9i1qdkdfkqWMt7C0W525LJxyTcteRyR3Z0PwSQ6tC4+lUPPsbG3/qUbYOe0/1/g1oQ/oRS+JoKcEWLmeMI4GQ6/wcFu4Abgn0iT7Tl7rLmZ9FG/dMcU66ieUARSFUagq5IVQqCpZSMquKEsZO1FVcUI40dqhmkTGukm3STLNbCkU0SFMKKK6FZriOZs06vRFUKdX4laMWWWFTBQMUzVaIM/GI7tKFcNlsHM3sdl6pzb+XcjSrZcFAeKHxE2v5pyd0Ow9x+JQUjjvhFwf6LWvsLRzfas227Xlt7nXy4EIfjK7dpxgH0+mLWW8dHd8RyzNs478HDLrZcPsWkhwIIJBByIIyII4rWLM5ImCk8WHCxXkbbqxHGqoyY2OYtylBI3PGftVyJrHeS9vtAPsKfDGpm0DDtYPh8EidVEZjY3ynsH8wUX0gu7NO0k/xCLNHRaEeGxjzB35/FWSywyFggfmlKhpREOLjm5x2k/kr8M1lXcF6wWzKREnZrsqQ1tyqWFUhrquOIeS513nhG3N5Pdl1IWRXV+4FdN8HWBGlhM0otNMBkdsce1reRdk49w3JuWxWFhb2GOIz6rLNyvZrRw3D2D4LWwSOzQhVs3jprDyWZdXbz8vajOibZoWVnSXCVE4r1zlE9yBDJCs+ocrcrlQqHKWUjLrnISxp21FFc5CWMu2qGaxMm68Tbr1UM2MKRXQoUwtFVCVmuI5m1Ar0aoQFXoyrRkyyxTNUDCpWlUSOcEMaR0OsCie6p1kWsEwRz3C6zUPinn1Cd49E8wh3T3Q36Teoph9t+8jH74Dzm/f+PXaUaR4VtIHPL5LPw7GrERzmx2B5yDuvAoTKas41Tkg2ORBsQciCNoIW9RQh66DpLolBW9u/ip/4zRcOtsEjdjvWGfXYgOtweqoTeaIujH76Ltstxdbye+y3hNcznnhvkaMWEHcrDMLfwVfCtIW5We08ibH2FEtNjjd7V0qEXwZxT1rkZLcMfwUowdx2radjjAPJWPiWlTG+c1vK4J9gUvDiuZnF4jeyKdVRiMZobxOtA2LSj+k15tTRPc3fK/sRDnrHL58kV6O6GRUzhLORPMMwSLRxn7jT5R5u7gFhKS5HdhYT5mXoNogSW1NY2wFnRQuGZO0SSA7Bwbv2lGmLYlbsMPbdtPog7+qo4rjYaSyPtSHadobzPE8ksAw4vdrOuSTck7SVg2dSVBJozRWAKLWZBZ9BDqgK9dAmOc5RPck5yie5KwGSOVCocrMrlQqHKbGjNrShLFyiitchPFyp5mkTMukmpKhm3hu1FVCUKUPlIoojsWa4lTNuAq9EVmwFXo3LRGLLjCpWlVmFTNKZJNdRyL0FeOVCMnEaYOBQHj2D7SAukzNWPX010i0zmdNiktMbeWz0XHMeqdy3aHSOF/nGN3B2Xv2FPxbCQdgQrW4YRuTsYUVuBUlRcyU8Lidr2t1HHmXMtc81lS6B0Z8n6RH6k2X9TSh0MfH5DnN6EhTNxWoGyV3fY/EJ2TSNuPQOkHlGpfyfMLf0sC0aPRujhzZTxXG+QGU//oSPchN2L1B2yu7rD5KF7pJPLc53Un4IsKQcVuPxR5F+sRsa3O3LLILCq8bln7LPs28j2j1O7uWfSYcTuRFheEbLpWVRHguElxFwj3C6QMAVPD6YNWzCLKRMuRlP1lAHJFyLJHveoHvXrnKF5SGRyPVKdysSlUpnKRozq12SFcVKJq0oXxIpczRFGySdZeqwNWlPaRLQnYhdnZkcDtDiD3GyIaGRZ8ypG9AVdicsyner0TlRky8wqVpVVjlK1yoksBy9uoQ5ODk7EJ4VKoYrhKhkCYzEq4FiVdCCiqaNUJ4EDQGVWGjgqEmG8kZzUqqPpEirBQYbyVqDDuS3hRqeOlRYFKkoQNy2aWCydDArsMdkCJYGWVtihYFJrJCJdZeFyiL15rpAPc5RPcvHOUTnIAbI5UpnKeV6ozPUsaKNackMYi7NENbJkhmvfmkjRIVl4tT6lk4FJaUxWi3pbS+Irpm2yL9dvMP7XxJHcpcPlRd4UMEMkbamMdqLKTnGc7/yn3Ern9DPZTiRpjg9UQsp5VfikQ9TVC0Yp1KZLRtxyKZr1lRzKyyZVZNF8PTw9URMvfHJ2Ki7rppcqvjkvGp2FEr1A9qRkTS9FjogfEoHQq2SoiUWBB4lPbEn3S1krAc1qlaotdLxiVgWA5LXVbxi8MqALBeml6rGZMMqQUWXSKJ8qgdKq75kWOiWWVUZ5UpZlQqJ1LY0ivWyrKpKU1FRFEMzJI1vcT2j3C57lNVzIw8FGBl8jquQdlt2Rc3HJ7h0HZ7zwVwjbKk6R0b6vZwSVtJdRyDXtDgQQCCLEHYQdoK5Dpnos6heZIgTTuOR2+KJ813Lge7r2BNkjDgWuAIIsQRcEHcQplHUioTcWcHp6tadPWIj0i8HFyX0Lg3eYXk6v8jt3Q5dED1tDUUxtPDIy28tJb3OF2n2rmlBo6VKMgjiq1ZZVIQixDmrUeIc1JWkKhVJ30pDH1jzXv1inZOkJxVJfSkM/WPNL6y5osNITfSUvpKGvrJejEUWGkIzUphqEP8A1jzTDiPNFhpCL6QvPpKHRiC8OIc0WGkI/pKaalDn1jzTPrDmiw0hKalMdUoe+sOaY7EeaVsNIQmqTDVIcOI81G7EOaNw0hE+rVaSrWC+v5qB9fzRQ6RtzVizp6tQUdPNUG0EUkhPoNJHedg7yjfR3wZveQ+udqt/gsN3Hk54yb3X6hXGDZLkkD+i2jkmIy2F2wtP2knD7rOLz7tvXttFSshjbHG0NYwBrWjcAvKOkZCxscTQxjRYNaLAKddEY0YTnqEkkkqIEkkkgBKKq8kpJIA4rpf+2d1PxWGxJJckuJ2x4EgTgkkkUJeFepIEIJwSSQB4mlJJACakUkkDGOTUkkCEVGUkkAMTHJJJiI3LS0d/at6r1JUiZcDvWFfsx0VxJJdJyCSSSQAkkkkAf//Z">
            <a:hlinkClick r:id="rId4"/>
          </p:cNvPr>
          <p:cNvSpPr>
            <a:spLocks noChangeAspect="1" noChangeArrowheads="1"/>
          </p:cNvSpPr>
          <p:nvPr/>
        </p:nvSpPr>
        <p:spPr bwMode="auto">
          <a:xfrm>
            <a:off x="4232275" y="-1462088"/>
            <a:ext cx="3048000" cy="3048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3383" y="256032"/>
            <a:ext cx="2176272" cy="21762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8304" y="115830"/>
            <a:ext cx="2456675" cy="2456675"/>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79100" y="256032"/>
            <a:ext cx="2540579" cy="2223006"/>
          </a:xfrm>
          <a:prstGeom prst="rect">
            <a:avLst/>
          </a:prstGeom>
        </p:spPr>
      </p:pic>
    </p:spTree>
    <p:extLst>
      <p:ext uri="{BB962C8B-B14F-4D97-AF65-F5344CB8AC3E}">
        <p14:creationId xmlns:p14="http://schemas.microsoft.com/office/powerpoint/2010/main" val="122252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1624" y="527177"/>
            <a:ext cx="10515600" cy="4351338"/>
          </a:xfrm>
        </p:spPr>
        <p:txBody>
          <a:bodyPr/>
          <a:lstStyle/>
          <a:p>
            <a:r>
              <a:rPr lang="en-US" dirty="0"/>
              <a:t>Prior to posting any media online, such as photographs, obtain permission from any and all individuals (or parents for minors) that appear in that media; it could be illegal to do otherwise.</a:t>
            </a:r>
          </a:p>
        </p:txBody>
      </p:sp>
      <p:sp>
        <p:nvSpPr>
          <p:cNvPr id="4" name="AutoShape 2" descr="Image result for collage of photograph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064695" y="1810512"/>
            <a:ext cx="7445065" cy="4954352"/>
          </a:xfrm>
          <a:prstGeom prst="rect">
            <a:avLst/>
          </a:prstGeom>
        </p:spPr>
      </p:pic>
    </p:spTree>
    <p:extLst>
      <p:ext uri="{BB962C8B-B14F-4D97-AF65-F5344CB8AC3E}">
        <p14:creationId xmlns:p14="http://schemas.microsoft.com/office/powerpoint/2010/main" val="12721990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9056" y="280289"/>
            <a:ext cx="10515600" cy="4351338"/>
          </a:xfrm>
        </p:spPr>
        <p:txBody>
          <a:bodyPr/>
          <a:lstStyle/>
          <a:p>
            <a:r>
              <a:rPr lang="en-US" dirty="0"/>
              <a:t>Behavioral or Health Issues: Kiwanians are often seen by a young person as an adult to trust with personal and/or sensitive information. Kiwanians should refrain from counseling youth and should instead find, or assist the young person in finding, appropriate expert assistance.   </a:t>
            </a:r>
          </a:p>
        </p:txBody>
      </p:sp>
      <p:pic>
        <p:nvPicPr>
          <p:cNvPr id="4" name="Picture 3"/>
          <p:cNvPicPr>
            <a:picLocks noChangeAspect="1"/>
          </p:cNvPicPr>
          <p:nvPr/>
        </p:nvPicPr>
        <p:blipFill>
          <a:blip r:embed="rId3"/>
          <a:stretch>
            <a:fillRect/>
          </a:stretch>
        </p:blipFill>
        <p:spPr>
          <a:xfrm>
            <a:off x="2797340" y="2697480"/>
            <a:ext cx="6024144" cy="3650996"/>
          </a:xfrm>
          <a:prstGeom prst="rect">
            <a:avLst/>
          </a:prstGeom>
        </p:spPr>
      </p:pic>
    </p:spTree>
    <p:extLst>
      <p:ext uri="{BB962C8B-B14F-4D97-AF65-F5344CB8AC3E}">
        <p14:creationId xmlns:p14="http://schemas.microsoft.com/office/powerpoint/2010/main" val="4063138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7160"/>
            <a:ext cx="10515600" cy="6039803"/>
          </a:xfrm>
        </p:spPr>
        <p:txBody>
          <a:bodyPr/>
          <a:lstStyle/>
          <a:p>
            <a:pPr marL="0" indent="0" algn="ctr">
              <a:buNone/>
            </a:pPr>
            <a:r>
              <a:rPr lang="en-US" dirty="0" smtClean="0"/>
              <a:t>Message to Kiwanians from Georgia’s children:</a:t>
            </a:r>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3600" b="1" dirty="0" smtClean="0">
                <a:latin typeface="Bradley Hand ITC" panose="03070402050302030203" pitchFamily="66" charset="0"/>
              </a:rPr>
              <a:t>“Thank You For Keeping Us Safe”</a:t>
            </a:r>
            <a:endParaRPr lang="en-US" sz="3600" b="1" dirty="0">
              <a:latin typeface="Bradley Hand ITC" panose="03070402050302030203" pitchFamily="66" charset="0"/>
            </a:endParaRPr>
          </a:p>
        </p:txBody>
      </p:sp>
      <p:pic>
        <p:nvPicPr>
          <p:cNvPr id="4" name="Picture 3"/>
          <p:cNvPicPr>
            <a:picLocks noChangeAspect="1"/>
          </p:cNvPicPr>
          <p:nvPr/>
        </p:nvPicPr>
        <p:blipFill>
          <a:blip r:embed="rId3"/>
          <a:stretch>
            <a:fillRect/>
          </a:stretch>
        </p:blipFill>
        <p:spPr>
          <a:xfrm>
            <a:off x="2601687" y="1289304"/>
            <a:ext cx="6988626" cy="3913632"/>
          </a:xfrm>
          <a:prstGeom prst="rect">
            <a:avLst/>
          </a:prstGeom>
        </p:spPr>
      </p:pic>
    </p:spTree>
    <p:extLst>
      <p:ext uri="{BB962C8B-B14F-4D97-AF65-F5344CB8AC3E}">
        <p14:creationId xmlns:p14="http://schemas.microsoft.com/office/powerpoint/2010/main" val="355667231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5592" y="502920"/>
            <a:ext cx="3082861" cy="3082861"/>
          </a:xfrm>
          <a:prstGeom prst="rect">
            <a:avLst/>
          </a:prstGeom>
        </p:spPr>
      </p:pic>
      <p:pic>
        <p:nvPicPr>
          <p:cNvPr id="5" name="Picture 4"/>
          <p:cNvPicPr>
            <a:picLocks noChangeAspect="1"/>
          </p:cNvPicPr>
          <p:nvPr/>
        </p:nvPicPr>
        <p:blipFill>
          <a:blip r:embed="rId4"/>
          <a:stretch>
            <a:fillRect/>
          </a:stretch>
        </p:blipFill>
        <p:spPr>
          <a:xfrm>
            <a:off x="2903315" y="2861881"/>
            <a:ext cx="2990850" cy="3895725"/>
          </a:xfrm>
          <a:prstGeom prst="rect">
            <a:avLst/>
          </a:prstGeom>
        </p:spPr>
      </p:pic>
      <p:pic>
        <p:nvPicPr>
          <p:cNvPr id="6" name="Picture 5"/>
          <p:cNvPicPr>
            <a:picLocks noChangeAspect="1"/>
          </p:cNvPicPr>
          <p:nvPr/>
        </p:nvPicPr>
        <p:blipFill>
          <a:blip r:embed="rId5"/>
          <a:stretch>
            <a:fillRect/>
          </a:stretch>
        </p:blipFill>
        <p:spPr>
          <a:xfrm>
            <a:off x="8159877" y="365125"/>
            <a:ext cx="3790950" cy="5715000"/>
          </a:xfrm>
          <a:prstGeom prst="rect">
            <a:avLst/>
          </a:prstGeom>
        </p:spPr>
      </p:pic>
      <p:pic>
        <p:nvPicPr>
          <p:cNvPr id="7" name="Picture 6"/>
          <p:cNvPicPr>
            <a:picLocks noChangeAspect="1"/>
          </p:cNvPicPr>
          <p:nvPr/>
        </p:nvPicPr>
        <p:blipFill>
          <a:blip r:embed="rId6"/>
          <a:stretch>
            <a:fillRect/>
          </a:stretch>
        </p:blipFill>
        <p:spPr>
          <a:xfrm>
            <a:off x="4900613" y="621792"/>
            <a:ext cx="3472433" cy="2487168"/>
          </a:xfrm>
          <a:prstGeom prst="rect">
            <a:avLst/>
          </a:prstGeom>
        </p:spPr>
      </p:pic>
    </p:spTree>
    <p:extLst>
      <p:ext uri="{BB962C8B-B14F-4D97-AF65-F5344CB8AC3E}">
        <p14:creationId xmlns:p14="http://schemas.microsoft.com/office/powerpoint/2010/main" val="1912363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76625" y="481012"/>
            <a:ext cx="5238750" cy="5895975"/>
          </a:xfrm>
          <a:prstGeom prst="rect">
            <a:avLst/>
          </a:prstGeom>
        </p:spPr>
      </p:pic>
    </p:spTree>
    <p:extLst>
      <p:ext uri="{BB962C8B-B14F-4D97-AF65-F5344CB8AC3E}">
        <p14:creationId xmlns:p14="http://schemas.microsoft.com/office/powerpoint/2010/main" val="2124051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7260" y="5072331"/>
            <a:ext cx="9279147" cy="1444925"/>
          </a:xfrm>
        </p:spPr>
        <p:txBody>
          <a:bodyPr>
            <a:normAutofit fontScale="92500"/>
          </a:bodyPr>
          <a:lstStyle/>
          <a:p>
            <a:r>
              <a:rPr lang="en-US" dirty="0" smtClean="0"/>
              <a:t>Education: Every Kiwanis club is expected to inform and educate its members on these guidelines, best practices, and inform them to do when they become aware of youth in potentially harmful situations. Every member must be provided a copy of these guidelines and receive educational training annually.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271" y="0"/>
            <a:ext cx="7477192" cy="4951562"/>
          </a:xfrm>
          <a:prstGeom prst="rect">
            <a:avLst/>
          </a:prstGeom>
        </p:spPr>
      </p:pic>
    </p:spTree>
    <p:extLst>
      <p:ext uri="{BB962C8B-B14F-4D97-AF65-F5344CB8AC3E}">
        <p14:creationId xmlns:p14="http://schemas.microsoft.com/office/powerpoint/2010/main" val="111412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064" y="792353"/>
            <a:ext cx="10515600" cy="4351338"/>
          </a:xfrm>
        </p:spPr>
        <p:txBody>
          <a:bodyPr/>
          <a:lstStyle/>
          <a:p>
            <a:r>
              <a:rPr lang="en-US" dirty="0"/>
              <a:t>Chaperone:  A chaperone is defined as a Kiwanis member, faculty member, parent, legal guardian, or person who is in loco parentis, twenty-one (21) years of age or older, that has been approved by the school or agency and registered with the school or agency to accompany the youth members at the specific event.  </a:t>
            </a:r>
          </a:p>
          <a:p>
            <a:r>
              <a:rPr lang="en-US" dirty="0" smtClean="0"/>
              <a:t>One for ten rule:</a:t>
            </a:r>
            <a:endParaRPr lang="en-US" dirty="0"/>
          </a:p>
        </p:txBody>
      </p:sp>
      <p:pic>
        <p:nvPicPr>
          <p:cNvPr id="6" name="Picture 5"/>
          <p:cNvPicPr>
            <a:picLocks noChangeAspect="1"/>
          </p:cNvPicPr>
          <p:nvPr/>
        </p:nvPicPr>
        <p:blipFill>
          <a:blip r:embed="rId3"/>
          <a:stretch>
            <a:fillRect/>
          </a:stretch>
        </p:blipFill>
        <p:spPr>
          <a:xfrm>
            <a:off x="1963116" y="5473550"/>
            <a:ext cx="577698" cy="1091601"/>
          </a:xfrm>
          <a:prstGeom prst="rect">
            <a:avLst/>
          </a:prstGeom>
        </p:spPr>
      </p:pic>
      <p:pic>
        <p:nvPicPr>
          <p:cNvPr id="7" name="Picture 6"/>
          <p:cNvPicPr>
            <a:picLocks noChangeAspect="1"/>
          </p:cNvPicPr>
          <p:nvPr/>
        </p:nvPicPr>
        <p:blipFill>
          <a:blip r:embed="rId3"/>
          <a:stretch>
            <a:fillRect/>
          </a:stretch>
        </p:blipFill>
        <p:spPr>
          <a:xfrm>
            <a:off x="1308014" y="5445526"/>
            <a:ext cx="582263" cy="1100227"/>
          </a:xfrm>
          <a:prstGeom prst="rect">
            <a:avLst/>
          </a:prstGeom>
        </p:spPr>
      </p:pic>
      <p:pic>
        <p:nvPicPr>
          <p:cNvPr id="8" name="Picture 7"/>
          <p:cNvPicPr>
            <a:picLocks noChangeAspect="1"/>
          </p:cNvPicPr>
          <p:nvPr/>
        </p:nvPicPr>
        <p:blipFill>
          <a:blip r:embed="rId3"/>
          <a:stretch>
            <a:fillRect/>
          </a:stretch>
        </p:blipFill>
        <p:spPr>
          <a:xfrm>
            <a:off x="3200006" y="5464182"/>
            <a:ext cx="598123" cy="1130195"/>
          </a:xfrm>
          <a:prstGeom prst="rect">
            <a:avLst/>
          </a:prstGeom>
        </p:spPr>
      </p:pic>
      <p:pic>
        <p:nvPicPr>
          <p:cNvPr id="9" name="Picture 8"/>
          <p:cNvPicPr>
            <a:picLocks noChangeAspect="1"/>
          </p:cNvPicPr>
          <p:nvPr/>
        </p:nvPicPr>
        <p:blipFill>
          <a:blip r:embed="rId3"/>
          <a:stretch>
            <a:fillRect/>
          </a:stretch>
        </p:blipFill>
        <p:spPr>
          <a:xfrm>
            <a:off x="687454" y="5473551"/>
            <a:ext cx="575005" cy="1086512"/>
          </a:xfrm>
          <a:prstGeom prst="rect">
            <a:avLst/>
          </a:prstGeom>
        </p:spPr>
      </p:pic>
      <p:pic>
        <p:nvPicPr>
          <p:cNvPr id="10" name="Picture 9"/>
          <p:cNvPicPr>
            <a:picLocks noChangeAspect="1"/>
          </p:cNvPicPr>
          <p:nvPr/>
        </p:nvPicPr>
        <p:blipFill>
          <a:blip r:embed="rId3"/>
          <a:stretch>
            <a:fillRect/>
          </a:stretch>
        </p:blipFill>
        <p:spPr>
          <a:xfrm>
            <a:off x="2590708" y="5473550"/>
            <a:ext cx="576176" cy="1088725"/>
          </a:xfrm>
          <a:prstGeom prst="rect">
            <a:avLst/>
          </a:prstGeom>
        </p:spPr>
      </p:pic>
      <p:pic>
        <p:nvPicPr>
          <p:cNvPr id="13" name="Picture 12"/>
          <p:cNvPicPr>
            <a:picLocks noChangeAspect="1"/>
          </p:cNvPicPr>
          <p:nvPr/>
        </p:nvPicPr>
        <p:blipFill>
          <a:blip r:embed="rId4"/>
          <a:stretch>
            <a:fillRect/>
          </a:stretch>
        </p:blipFill>
        <p:spPr>
          <a:xfrm>
            <a:off x="730592" y="2365433"/>
            <a:ext cx="1101624" cy="3088234"/>
          </a:xfrm>
          <a:prstGeom prst="rect">
            <a:avLst/>
          </a:prstGeom>
        </p:spPr>
      </p:pic>
      <p:pic>
        <p:nvPicPr>
          <p:cNvPr id="14" name="Picture 13"/>
          <p:cNvPicPr>
            <a:picLocks noChangeAspect="1"/>
          </p:cNvPicPr>
          <p:nvPr/>
        </p:nvPicPr>
        <p:blipFill>
          <a:blip r:embed="rId3"/>
          <a:stretch>
            <a:fillRect/>
          </a:stretch>
        </p:blipFill>
        <p:spPr>
          <a:xfrm>
            <a:off x="4236211" y="3895036"/>
            <a:ext cx="1509316" cy="2851959"/>
          </a:xfrm>
          <a:prstGeom prst="rect">
            <a:avLst/>
          </a:prstGeom>
        </p:spPr>
      </p:pic>
      <p:pic>
        <p:nvPicPr>
          <p:cNvPr id="15" name="Picture 14"/>
          <p:cNvPicPr>
            <a:picLocks noChangeAspect="1"/>
          </p:cNvPicPr>
          <p:nvPr/>
        </p:nvPicPr>
        <p:blipFill>
          <a:blip r:embed="rId3"/>
          <a:stretch>
            <a:fillRect/>
          </a:stretch>
        </p:blipFill>
        <p:spPr>
          <a:xfrm>
            <a:off x="3223124" y="4359013"/>
            <a:ext cx="575005" cy="1086513"/>
          </a:xfrm>
          <a:prstGeom prst="rect">
            <a:avLst/>
          </a:prstGeom>
        </p:spPr>
      </p:pic>
      <p:pic>
        <p:nvPicPr>
          <p:cNvPr id="16" name="Picture 15"/>
          <p:cNvPicPr>
            <a:picLocks noChangeAspect="1"/>
          </p:cNvPicPr>
          <p:nvPr/>
        </p:nvPicPr>
        <p:blipFill>
          <a:blip r:embed="rId3"/>
          <a:stretch>
            <a:fillRect/>
          </a:stretch>
        </p:blipFill>
        <p:spPr>
          <a:xfrm>
            <a:off x="2588973" y="4407557"/>
            <a:ext cx="568259" cy="1073765"/>
          </a:xfrm>
          <a:prstGeom prst="rect">
            <a:avLst/>
          </a:prstGeom>
        </p:spPr>
      </p:pic>
      <p:pic>
        <p:nvPicPr>
          <p:cNvPr id="17" name="Picture 16"/>
          <p:cNvPicPr>
            <a:picLocks noChangeAspect="1"/>
          </p:cNvPicPr>
          <p:nvPr/>
        </p:nvPicPr>
        <p:blipFill>
          <a:blip r:embed="rId3"/>
          <a:stretch>
            <a:fillRect/>
          </a:stretch>
        </p:blipFill>
        <p:spPr>
          <a:xfrm>
            <a:off x="1958905" y="4352039"/>
            <a:ext cx="576628" cy="1089579"/>
          </a:xfrm>
          <a:prstGeom prst="rect">
            <a:avLst/>
          </a:prstGeom>
        </p:spPr>
      </p:pic>
      <p:pic>
        <p:nvPicPr>
          <p:cNvPr id="18" name="Picture 17"/>
          <p:cNvPicPr>
            <a:picLocks noChangeAspect="1"/>
          </p:cNvPicPr>
          <p:nvPr/>
        </p:nvPicPr>
        <p:blipFill>
          <a:blip r:embed="rId3"/>
          <a:stretch>
            <a:fillRect/>
          </a:stretch>
        </p:blipFill>
        <p:spPr>
          <a:xfrm>
            <a:off x="1317895" y="4339988"/>
            <a:ext cx="589382" cy="1113679"/>
          </a:xfrm>
          <a:prstGeom prst="rect">
            <a:avLst/>
          </a:prstGeom>
        </p:spPr>
      </p:pic>
      <p:pic>
        <p:nvPicPr>
          <p:cNvPr id="27" name="Picture 26"/>
          <p:cNvPicPr>
            <a:picLocks noChangeAspect="1"/>
          </p:cNvPicPr>
          <p:nvPr/>
        </p:nvPicPr>
        <p:blipFill>
          <a:blip r:embed="rId5"/>
          <a:stretch>
            <a:fillRect/>
          </a:stretch>
        </p:blipFill>
        <p:spPr>
          <a:xfrm>
            <a:off x="6547222" y="3943870"/>
            <a:ext cx="1033077" cy="2659876"/>
          </a:xfrm>
          <a:prstGeom prst="rect">
            <a:avLst/>
          </a:prstGeom>
        </p:spPr>
      </p:pic>
      <p:pic>
        <p:nvPicPr>
          <p:cNvPr id="28" name="Picture 27"/>
          <p:cNvPicPr>
            <a:picLocks noChangeAspect="1"/>
          </p:cNvPicPr>
          <p:nvPr/>
        </p:nvPicPr>
        <p:blipFill>
          <a:blip r:embed="rId5"/>
          <a:stretch>
            <a:fillRect/>
          </a:stretch>
        </p:blipFill>
        <p:spPr>
          <a:xfrm>
            <a:off x="8624353" y="5445526"/>
            <a:ext cx="418993" cy="1078787"/>
          </a:xfrm>
          <a:prstGeom prst="rect">
            <a:avLst/>
          </a:prstGeom>
        </p:spPr>
      </p:pic>
      <p:pic>
        <p:nvPicPr>
          <p:cNvPr id="29" name="Picture 28"/>
          <p:cNvPicPr>
            <a:picLocks noChangeAspect="1"/>
          </p:cNvPicPr>
          <p:nvPr/>
        </p:nvPicPr>
        <p:blipFill>
          <a:blip r:embed="rId5"/>
          <a:stretch>
            <a:fillRect/>
          </a:stretch>
        </p:blipFill>
        <p:spPr>
          <a:xfrm>
            <a:off x="10495531" y="5473550"/>
            <a:ext cx="436157" cy="1086513"/>
          </a:xfrm>
          <a:prstGeom prst="rect">
            <a:avLst/>
          </a:prstGeom>
        </p:spPr>
      </p:pic>
      <p:pic>
        <p:nvPicPr>
          <p:cNvPr id="30" name="Picture 29"/>
          <p:cNvPicPr>
            <a:picLocks noChangeAspect="1"/>
          </p:cNvPicPr>
          <p:nvPr/>
        </p:nvPicPr>
        <p:blipFill>
          <a:blip r:embed="rId5"/>
          <a:stretch>
            <a:fillRect/>
          </a:stretch>
        </p:blipFill>
        <p:spPr>
          <a:xfrm>
            <a:off x="9872148" y="5473551"/>
            <a:ext cx="416212" cy="1071625"/>
          </a:xfrm>
          <a:prstGeom prst="rect">
            <a:avLst/>
          </a:prstGeom>
        </p:spPr>
      </p:pic>
      <p:pic>
        <p:nvPicPr>
          <p:cNvPr id="31" name="Picture 30"/>
          <p:cNvPicPr>
            <a:picLocks noChangeAspect="1"/>
          </p:cNvPicPr>
          <p:nvPr/>
        </p:nvPicPr>
        <p:blipFill>
          <a:blip r:embed="rId5"/>
          <a:stretch>
            <a:fillRect/>
          </a:stretch>
        </p:blipFill>
        <p:spPr>
          <a:xfrm>
            <a:off x="8037376" y="5441618"/>
            <a:ext cx="418994" cy="1078787"/>
          </a:xfrm>
          <a:prstGeom prst="rect">
            <a:avLst/>
          </a:prstGeom>
        </p:spPr>
      </p:pic>
      <p:pic>
        <p:nvPicPr>
          <p:cNvPr id="32" name="Picture 31"/>
          <p:cNvPicPr>
            <a:picLocks noChangeAspect="1"/>
          </p:cNvPicPr>
          <p:nvPr/>
        </p:nvPicPr>
        <p:blipFill>
          <a:blip r:embed="rId5"/>
          <a:stretch>
            <a:fillRect/>
          </a:stretch>
        </p:blipFill>
        <p:spPr>
          <a:xfrm>
            <a:off x="9265493" y="5479694"/>
            <a:ext cx="411439" cy="1059337"/>
          </a:xfrm>
          <a:prstGeom prst="rect">
            <a:avLst/>
          </a:prstGeom>
        </p:spPr>
      </p:pic>
      <p:pic>
        <p:nvPicPr>
          <p:cNvPr id="33" name="Picture 32"/>
          <p:cNvPicPr>
            <a:picLocks noChangeAspect="1"/>
          </p:cNvPicPr>
          <p:nvPr/>
        </p:nvPicPr>
        <p:blipFill>
          <a:blip r:embed="rId6"/>
          <a:stretch>
            <a:fillRect/>
          </a:stretch>
        </p:blipFill>
        <p:spPr>
          <a:xfrm>
            <a:off x="8029619" y="4268245"/>
            <a:ext cx="426751" cy="1103492"/>
          </a:xfrm>
          <a:prstGeom prst="rect">
            <a:avLst/>
          </a:prstGeom>
        </p:spPr>
      </p:pic>
      <p:pic>
        <p:nvPicPr>
          <p:cNvPr id="34" name="Picture 33"/>
          <p:cNvPicPr>
            <a:picLocks noChangeAspect="1"/>
          </p:cNvPicPr>
          <p:nvPr/>
        </p:nvPicPr>
        <p:blipFill>
          <a:blip r:embed="rId6"/>
          <a:stretch>
            <a:fillRect/>
          </a:stretch>
        </p:blipFill>
        <p:spPr>
          <a:xfrm>
            <a:off x="8613860" y="4259342"/>
            <a:ext cx="432638" cy="1118716"/>
          </a:xfrm>
          <a:prstGeom prst="rect">
            <a:avLst/>
          </a:prstGeom>
        </p:spPr>
      </p:pic>
      <p:pic>
        <p:nvPicPr>
          <p:cNvPr id="35" name="Picture 34"/>
          <p:cNvPicPr>
            <a:picLocks noChangeAspect="1"/>
          </p:cNvPicPr>
          <p:nvPr/>
        </p:nvPicPr>
        <p:blipFill>
          <a:blip r:embed="rId6"/>
          <a:stretch>
            <a:fillRect/>
          </a:stretch>
        </p:blipFill>
        <p:spPr>
          <a:xfrm>
            <a:off x="9238130" y="4239064"/>
            <a:ext cx="433335" cy="1120517"/>
          </a:xfrm>
          <a:prstGeom prst="rect">
            <a:avLst/>
          </a:prstGeom>
        </p:spPr>
      </p:pic>
      <p:pic>
        <p:nvPicPr>
          <p:cNvPr id="36" name="Picture 35"/>
          <p:cNvPicPr>
            <a:picLocks noChangeAspect="1"/>
          </p:cNvPicPr>
          <p:nvPr/>
        </p:nvPicPr>
        <p:blipFill>
          <a:blip r:embed="rId6"/>
          <a:stretch>
            <a:fillRect/>
          </a:stretch>
        </p:blipFill>
        <p:spPr>
          <a:xfrm>
            <a:off x="9879733" y="4280401"/>
            <a:ext cx="417349" cy="1079181"/>
          </a:xfrm>
          <a:prstGeom prst="rect">
            <a:avLst/>
          </a:prstGeom>
        </p:spPr>
      </p:pic>
      <p:pic>
        <p:nvPicPr>
          <p:cNvPr id="37" name="Picture 36"/>
          <p:cNvPicPr>
            <a:picLocks noChangeAspect="1"/>
          </p:cNvPicPr>
          <p:nvPr/>
        </p:nvPicPr>
        <p:blipFill>
          <a:blip r:embed="rId6"/>
          <a:stretch>
            <a:fillRect/>
          </a:stretch>
        </p:blipFill>
        <p:spPr>
          <a:xfrm>
            <a:off x="10505350" y="4259342"/>
            <a:ext cx="426338" cy="1102425"/>
          </a:xfrm>
          <a:prstGeom prst="rect">
            <a:avLst/>
          </a:prstGeom>
        </p:spPr>
      </p:pic>
    </p:spTree>
    <p:extLst>
      <p:ext uri="{BB962C8B-B14F-4D97-AF65-F5344CB8AC3E}">
        <p14:creationId xmlns:p14="http://schemas.microsoft.com/office/powerpoint/2010/main" val="602532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ü"/>
            </a:pPr>
            <a:r>
              <a:rPr lang="en-US" dirty="0" smtClean="0"/>
              <a:t>Criminal </a:t>
            </a:r>
            <a:r>
              <a:rPr lang="en-US" dirty="0"/>
              <a:t>history background checks may be required for all adults working with youth</a:t>
            </a:r>
            <a:r>
              <a:rPr lang="en-US" dirty="0" smtClean="0"/>
              <a:t>.</a:t>
            </a:r>
          </a:p>
          <a:p>
            <a:pPr>
              <a:buFont typeface="Wingdings" panose="05000000000000000000" pitchFamily="2" charset="2"/>
              <a:buChar char="ü"/>
            </a:pPr>
            <a:r>
              <a:rPr lang="en-US" dirty="0" smtClean="0"/>
              <a:t>In </a:t>
            </a:r>
            <a:r>
              <a:rPr lang="en-US" dirty="0"/>
              <a:t>the absence of any other requirement to do so, Kiwanis clubs are required to have a clear background check, by any provider, of any member serving as advisor to any Service Leadership Program club, program or activity. </a:t>
            </a:r>
            <a:endParaRPr lang="en-US" dirty="0" smtClean="0"/>
          </a:p>
          <a:p>
            <a:pPr>
              <a:buFont typeface="Wingdings" panose="05000000000000000000" pitchFamily="2" charset="2"/>
              <a:buChar char="ü"/>
            </a:pPr>
            <a:r>
              <a:rPr lang="en-US" dirty="0" smtClean="0"/>
              <a:t>Approved </a:t>
            </a:r>
            <a:r>
              <a:rPr lang="en-US" dirty="0"/>
              <a:t>background checks shall be valid for no more than ten years. </a:t>
            </a:r>
            <a:endParaRPr lang="en-US" dirty="0" smtClean="0"/>
          </a:p>
          <a:p>
            <a:pPr>
              <a:buFont typeface="Wingdings" panose="05000000000000000000" pitchFamily="2" charset="2"/>
              <a:buChar char="ü"/>
            </a:pPr>
            <a:r>
              <a:rPr lang="en-US" dirty="0"/>
              <a:t>Kiwanis International requires clear background checks conducted by its provider for all adults working with youth at all Kiwanis International-sponsored events. These include the Key Club International Convention, the Key Club Governor and Administrator training conference, and the Key Club International Leadership Conference, and any Key Leader weekend</a:t>
            </a:r>
          </a:p>
        </p:txBody>
      </p:sp>
    </p:spTree>
    <p:extLst>
      <p:ext uri="{BB962C8B-B14F-4D97-AF65-F5344CB8AC3E}">
        <p14:creationId xmlns:p14="http://schemas.microsoft.com/office/powerpoint/2010/main" val="2009729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079" y="298750"/>
            <a:ext cx="10515600" cy="4351338"/>
          </a:xfrm>
        </p:spPr>
        <p:txBody>
          <a:bodyPr/>
          <a:lstStyle/>
          <a:p>
            <a:pPr algn="ctr"/>
            <a:r>
              <a:rPr lang="en-US" dirty="0"/>
              <a:t>Transportation: Adults transporting youth in a vehicle should do so with a second adult in the vehicle. If a second adult is not available the “rule of threes’ is recommended: at least three people in the car at all times. All transportation decisions should be made in accordance with local laws and school policies.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735" y="2337371"/>
            <a:ext cx="8095530" cy="4330734"/>
          </a:xfrm>
          <a:prstGeom prst="rect">
            <a:avLst/>
          </a:prstGeom>
        </p:spPr>
      </p:pic>
    </p:spTree>
    <p:extLst>
      <p:ext uri="{BB962C8B-B14F-4D97-AF65-F5344CB8AC3E}">
        <p14:creationId xmlns:p14="http://schemas.microsoft.com/office/powerpoint/2010/main" val="612876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0800000" flipV="1">
            <a:off x="1061049" y="5326811"/>
            <a:ext cx="10310004" cy="1531189"/>
          </a:xfrm>
        </p:spPr>
        <p:txBody>
          <a:bodyPr/>
          <a:lstStyle/>
          <a:p>
            <a:r>
              <a:rPr lang="en-US" dirty="0"/>
              <a:t>Medications: The possession of prescription and non prescription medications by youth at a Kiwanis event should be permitted only by the written permission of the parent/guardian.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978" y="114538"/>
            <a:ext cx="7573992" cy="5049328"/>
          </a:xfrm>
          <a:prstGeom prst="rect">
            <a:avLst/>
          </a:prstGeom>
        </p:spPr>
      </p:pic>
    </p:spTree>
    <p:extLst>
      <p:ext uri="{BB962C8B-B14F-4D97-AF65-F5344CB8AC3E}">
        <p14:creationId xmlns:p14="http://schemas.microsoft.com/office/powerpoint/2010/main" val="539387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100"/>
            <a:ext cx="10515600" cy="4351338"/>
          </a:xfrm>
        </p:spPr>
        <p:txBody>
          <a:bodyPr/>
          <a:lstStyle/>
          <a:p>
            <a:r>
              <a:rPr lang="en-US" dirty="0"/>
              <a:t>Use of Alcoholic Beverages and Tobacco: While attending any Kiwanis event that is produced primarily by or for the benefit of youth, adults are expected to refrain from consumption of alcoholic beverages and/or use of tobacco products during any portion of the event.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5158" y="1851281"/>
            <a:ext cx="4786223" cy="478622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4879" t="5749" r="5679" b="6890"/>
          <a:stretch/>
        </p:blipFill>
        <p:spPr>
          <a:xfrm>
            <a:off x="838200" y="1832392"/>
            <a:ext cx="4917057" cy="4802706"/>
          </a:xfrm>
          <a:prstGeom prst="rect">
            <a:avLst/>
          </a:prstGeom>
        </p:spPr>
      </p:pic>
    </p:spTree>
    <p:extLst>
      <p:ext uri="{BB962C8B-B14F-4D97-AF65-F5344CB8AC3E}">
        <p14:creationId xmlns:p14="http://schemas.microsoft.com/office/powerpoint/2010/main" val="2314472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738</Words>
  <Application>Microsoft Office PowerPoint</Application>
  <PresentationFormat>Custom</PresentationFormat>
  <Paragraphs>48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Background Checks</vt:lpstr>
      <vt:lpstr>PowerPoint Presentation</vt:lpstr>
      <vt:lpstr>PowerPoint Presentation</vt:lpstr>
      <vt:lpstr>PowerPoint Presentation</vt:lpstr>
      <vt:lpstr>PowerPoint Presentation</vt:lpstr>
      <vt:lpstr>Personal Information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Wisdom</dc:creator>
  <cp:lastModifiedBy>Griffin Kiwanis</cp:lastModifiedBy>
  <cp:revision>19</cp:revision>
  <dcterms:created xsi:type="dcterms:W3CDTF">2015-07-05T17:26:56Z</dcterms:created>
  <dcterms:modified xsi:type="dcterms:W3CDTF">2015-07-29T17:06:09Z</dcterms:modified>
</cp:coreProperties>
</file>